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72" r:id="rId4"/>
    <p:sldId id="271" r:id="rId5"/>
    <p:sldId id="266" r:id="rId6"/>
    <p:sldId id="267" r:id="rId7"/>
    <p:sldId id="268" r:id="rId8"/>
    <p:sldId id="265" r:id="rId9"/>
    <p:sldId id="269" r:id="rId10"/>
    <p:sldId id="270" r:id="rId11"/>
    <p:sldId id="273" r:id="rId12"/>
    <p:sldId id="257" r:id="rId13"/>
    <p:sldId id="258" r:id="rId14"/>
    <p:sldId id="259" r:id="rId15"/>
    <p:sldId id="261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tm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78217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99162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5300396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61043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42504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20603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20691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949584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988034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49151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17152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338617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59845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97499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434557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846095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27535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FCBA3BB-D266-43EE-A971-4107D53309D3}" type="datetimeFigureOut">
              <a:rPr lang="sk-SK" smtClean="0"/>
              <a:t>07.02.2017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7252A-7CDC-42CE-AC84-2F9100AB8B6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916975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k-SK" dirty="0"/>
              <a:t>Inteligentná analýza obrazu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k-SK" dirty="0"/>
              <a:t>Pavol kozák</a:t>
            </a:r>
          </a:p>
        </p:txBody>
      </p:sp>
    </p:spTree>
    <p:extLst>
      <p:ext uri="{BB962C8B-B14F-4D97-AF65-F5344CB8AC3E}">
        <p14:creationId xmlns:p14="http://schemas.microsoft.com/office/powerpoint/2010/main" val="1555957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Zlepšovanie výsledkov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Potreba nájsť najlepší spôsob popisovania obrázkov – Haarové vlnky, HOG deskriptor – musí dobre vyjadrovať vlastnosti daných objektov</a:t>
            </a:r>
          </a:p>
          <a:p>
            <a:r>
              <a:rPr lang="sk-SK" dirty="0"/>
              <a:t>Výpočetná rýchlosť – majú pomalé riešenia zmysel?</a:t>
            </a:r>
          </a:p>
          <a:p>
            <a:r>
              <a:rPr lang="sk-SK" dirty="0"/>
              <a:t>Výber tréningového algoritmu – rôzne variácie AdaBoost/GentleBoost/LegitBoost, prípadne iné machine learning algoritmy</a:t>
            </a:r>
          </a:p>
        </p:txBody>
      </p:sp>
    </p:spTree>
    <p:extLst>
      <p:ext uri="{BB962C8B-B14F-4D97-AF65-F5344CB8AC3E}">
        <p14:creationId xmlns:p14="http://schemas.microsoft.com/office/powerpoint/2010/main" val="110365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Experimentovanie s detekciou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Použitý OpenCV AdaBoost</a:t>
            </a:r>
          </a:p>
          <a:p>
            <a:r>
              <a:rPr lang="sk-SK" dirty="0"/>
              <a:t>Implementácia Haarových vlniek</a:t>
            </a:r>
          </a:p>
          <a:p>
            <a:r>
              <a:rPr lang="sk-SK" dirty="0"/>
              <a:t>Implementácia multi-scale detect algoritmu</a:t>
            </a:r>
          </a:p>
          <a:p>
            <a:r>
              <a:rPr lang="sk-SK" dirty="0"/>
              <a:t>Implementácia/výber vhodného non-maximum supression algoritmu</a:t>
            </a:r>
          </a:p>
          <a:p>
            <a:r>
              <a:rPr lang="sk-SK" dirty="0"/>
              <a:t>Optimalizácia celého detekčného módu</a:t>
            </a:r>
          </a:p>
          <a:p>
            <a:pPr marL="0" indent="0">
              <a:buNone/>
            </a:pPr>
            <a:r>
              <a:rPr lang="sk-SK" dirty="0"/>
              <a:t>TODO porovnanie časov</a:t>
            </a:r>
          </a:p>
        </p:txBody>
      </p:sp>
    </p:spTree>
    <p:extLst>
      <p:ext uri="{BB962C8B-B14F-4D97-AF65-F5344CB8AC3E}">
        <p14:creationId xmlns:p14="http://schemas.microsoft.com/office/powerpoint/2010/main" val="2811396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Ciele pri výbere algoritmu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Hľadanie vhodnej alternatívy pre OpenCV, Adaboost implementáciu. </a:t>
            </a:r>
          </a:p>
          <a:p>
            <a:pPr lvl="1"/>
            <a:r>
              <a:rPr lang="sk-SK" dirty="0"/>
              <a:t>Dobrá dokumentácia</a:t>
            </a:r>
          </a:p>
          <a:p>
            <a:pPr lvl="1"/>
            <a:r>
              <a:rPr lang="sk-SK" dirty="0"/>
              <a:t>Prístupné zdrojové kódy</a:t>
            </a:r>
          </a:p>
          <a:p>
            <a:pPr lvl="1"/>
            <a:r>
              <a:rPr lang="sk-SK" dirty="0"/>
              <a:t>Implementácia v C++ alebo Java</a:t>
            </a:r>
          </a:p>
          <a:p>
            <a:pPr marL="457200" lvl="1" indent="0">
              <a:buNone/>
            </a:pPr>
            <a:endParaRPr lang="sk-SK" dirty="0"/>
          </a:p>
          <a:p>
            <a:r>
              <a:rPr lang="sk-SK" dirty="0"/>
              <a:t>Experimentálne otestovanie na vybraných úlohách a porovnanie s OpenCV na </a:t>
            </a:r>
            <a:r>
              <a:rPr lang="sk-SK" dirty="0" err="1"/>
              <a:t>datasete</a:t>
            </a:r>
            <a:r>
              <a:rPr lang="sk-SK" dirty="0"/>
              <a:t> futbalistov.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488079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MultiBoost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0147" y="1689713"/>
            <a:ext cx="10696635" cy="1844791"/>
          </a:xfrm>
        </p:spPr>
        <p:txBody>
          <a:bodyPr/>
          <a:lstStyle/>
          <a:p>
            <a:pPr marL="0" indent="0">
              <a:buNone/>
            </a:pPr>
            <a:endParaRPr lang="sk-SK" dirty="0"/>
          </a:p>
          <a:p>
            <a:r>
              <a:rPr lang="sk-SK" dirty="0"/>
              <a:t>MultiBoost je implementácia algoritmu AdaBoost.MH, čo je vlastne algoritmus AdaBoost  na viacero tried, naprogramovaný v jazyku C++. AdaBoost je učiaci algoritmus používa sa na strojové učenie.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2157504"/>
              </p:ext>
            </p:extLst>
          </p:nvPr>
        </p:nvGraphicFramePr>
        <p:xfrm>
          <a:off x="1416479" y="3779335"/>
          <a:ext cx="8634355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6871">
                  <a:extLst>
                    <a:ext uri="{9D8B030D-6E8A-4147-A177-3AD203B41FA5}">
                      <a16:colId xmlns:a16="http://schemas.microsoft.com/office/drawing/2014/main" val="1021840133"/>
                    </a:ext>
                  </a:extLst>
                </a:gridCol>
                <a:gridCol w="1726871">
                  <a:extLst>
                    <a:ext uri="{9D8B030D-6E8A-4147-A177-3AD203B41FA5}">
                      <a16:colId xmlns:a16="http://schemas.microsoft.com/office/drawing/2014/main" val="386816997"/>
                    </a:ext>
                  </a:extLst>
                </a:gridCol>
                <a:gridCol w="1726871">
                  <a:extLst>
                    <a:ext uri="{9D8B030D-6E8A-4147-A177-3AD203B41FA5}">
                      <a16:colId xmlns:a16="http://schemas.microsoft.com/office/drawing/2014/main" val="825981751"/>
                    </a:ext>
                  </a:extLst>
                </a:gridCol>
                <a:gridCol w="1726871">
                  <a:extLst>
                    <a:ext uri="{9D8B030D-6E8A-4147-A177-3AD203B41FA5}">
                      <a16:colId xmlns:a16="http://schemas.microsoft.com/office/drawing/2014/main" val="639528523"/>
                    </a:ext>
                  </a:extLst>
                </a:gridCol>
                <a:gridCol w="1726871">
                  <a:extLst>
                    <a:ext uri="{9D8B030D-6E8A-4147-A177-3AD203B41FA5}">
                      <a16:colId xmlns:a16="http://schemas.microsoft.com/office/drawing/2014/main" val="23529696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sk-S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AdaBoost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AdaBoost.MH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 err="1"/>
                        <a:t>VJCascade</a:t>
                      </a:r>
                      <a:endParaRPr lang="sk-S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 err="1"/>
                        <a:t>SoftCascade</a:t>
                      </a:r>
                      <a:endParaRPr lang="sk-S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095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MultiBoost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262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OpenCV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621728"/>
                  </a:ext>
                </a:extLst>
              </a:tr>
            </a:tbl>
          </a:graphicData>
        </a:graphic>
      </p:graphicFrame>
      <p:pic>
        <p:nvPicPr>
          <p:cNvPr id="7" name="Picture 2" descr="Súvisiaci obráz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7077" y="4161335"/>
            <a:ext cx="304956" cy="34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úvisiaci obráz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458" y="4161335"/>
            <a:ext cx="304956" cy="34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Súvisiaci obráz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8519" y="4205723"/>
            <a:ext cx="304956" cy="34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Súvisiaci obráz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162" y="4509856"/>
            <a:ext cx="304956" cy="34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ýsledok vyhľadávania obrázkov pre dopyt no sig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7077" y="4564265"/>
            <a:ext cx="297762" cy="29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Výsledok vyhľadávania obrázkov pre dopyt no sig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3817" y="4564265"/>
            <a:ext cx="297762" cy="29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Výsledok vyhľadávania obrázkov pre dopyt no sig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8519" y="4573118"/>
            <a:ext cx="297762" cy="29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Súvisiaci obráz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162" y="4127857"/>
            <a:ext cx="304956" cy="34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4621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1067" y="1910876"/>
            <a:ext cx="10064797" cy="4947124"/>
          </a:xfrm>
        </p:spPr>
        <p:txBody>
          <a:bodyPr/>
          <a:lstStyle/>
          <a:p>
            <a:r>
              <a:rPr lang="sk-SK" dirty="0"/>
              <a:t>Vstupom pre MultiBoost je </a:t>
            </a:r>
            <a:r>
              <a:rPr lang="sk-SK" dirty="0" err="1"/>
              <a:t>trénovacia</a:t>
            </a:r>
            <a:r>
              <a:rPr lang="sk-SK" dirty="0"/>
              <a:t> a testovacia </a:t>
            </a:r>
            <a:r>
              <a:rPr lang="sk-SK" dirty="0" err="1"/>
              <a:t>sada</a:t>
            </a:r>
            <a:r>
              <a:rPr lang="sk-SK" dirty="0"/>
              <a:t> (napr. obrázky čísel 1 a 2) a konfiguračný súbor. Učenie prebieha v krokoch a v každom kroku je pridaný jeden slabý </a:t>
            </a:r>
            <a:r>
              <a:rPr lang="sk-SK" dirty="0" err="1"/>
              <a:t>klasifikátor</a:t>
            </a:r>
            <a:r>
              <a:rPr lang="sk-SK" dirty="0"/>
              <a:t>, ktorý s pravdepodobnosťou o niečo vyššou ako 50% „uhádne“ či daný obrázok je 1 alebo 2.</a:t>
            </a:r>
          </a:p>
          <a:p>
            <a:endParaRPr lang="sk-SK" dirty="0"/>
          </a:p>
          <a:p>
            <a:r>
              <a:rPr lang="sk-SK" dirty="0"/>
              <a:t>MultiBoost taktiež obsahuje Viola–</a:t>
            </a:r>
            <a:r>
              <a:rPr lang="sk-SK" dirty="0" err="1"/>
              <a:t>Jones</a:t>
            </a:r>
            <a:r>
              <a:rPr lang="sk-SK" dirty="0"/>
              <a:t> kaskádu a Soft kaskádu, ktoré sa používajú na detekciu objektov.</a:t>
            </a:r>
          </a:p>
        </p:txBody>
      </p:sp>
    </p:spTree>
    <p:extLst>
      <p:ext uri="{BB962C8B-B14F-4D97-AF65-F5344CB8AC3E}">
        <p14:creationId xmlns:p14="http://schemas.microsoft.com/office/powerpoint/2010/main" val="1905867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29537"/>
          </a:xfrm>
        </p:spPr>
        <p:txBody>
          <a:bodyPr/>
          <a:lstStyle/>
          <a:p>
            <a:r>
              <a:rPr lang="sk-SK" dirty="0"/>
              <a:t>Experimenty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182255"/>
            <a:ext cx="8946541" cy="5541818"/>
          </a:xfrm>
        </p:spPr>
        <p:txBody>
          <a:bodyPr/>
          <a:lstStyle/>
          <a:p>
            <a:r>
              <a:rPr lang="sk-SK" dirty="0"/>
              <a:t>Natrénovanie kaskády pomocou MultiBoost-u na množine MNIST, čo sú obrázky čísel 0-9, kde dosiahol úspešnosť približne 98,3%.</a:t>
            </a:r>
          </a:p>
          <a:p>
            <a:endParaRPr lang="sk-SK" dirty="0"/>
          </a:p>
          <a:p>
            <a:endParaRPr lang="sk-SK" dirty="0"/>
          </a:p>
          <a:p>
            <a:endParaRPr lang="sk-SK" dirty="0"/>
          </a:p>
          <a:p>
            <a:endParaRPr lang="sk-SK" dirty="0"/>
          </a:p>
          <a:p>
            <a:endParaRPr lang="sk-SK" dirty="0"/>
          </a:p>
          <a:p>
            <a:endParaRPr lang="sk-SK" dirty="0"/>
          </a:p>
          <a:p>
            <a:endParaRPr lang="sk-SK" dirty="0"/>
          </a:p>
          <a:p>
            <a:pPr marL="0" indent="0">
              <a:buNone/>
            </a:pPr>
            <a:endParaRPr lang="sk-SK" dirty="0"/>
          </a:p>
          <a:p>
            <a:endParaRPr lang="sk-SK" dirty="0"/>
          </a:p>
        </p:txBody>
      </p:sp>
      <p:pic>
        <p:nvPicPr>
          <p:cNvPr id="4" name="Picture 3" descr="Screen Clippi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965" y="1837864"/>
            <a:ext cx="6999779" cy="477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494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Porovnanie s OpenCV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Porovnanie algoritmu AdaBoost a jeho </a:t>
            </a:r>
            <a:r>
              <a:rPr lang="sk-SK" dirty="0" err="1"/>
              <a:t>implentácie</a:t>
            </a:r>
            <a:r>
              <a:rPr lang="sk-SK" dirty="0"/>
              <a:t> v MultiBoost a OpenCV, na rovnakom </a:t>
            </a:r>
            <a:r>
              <a:rPr lang="sk-SK" dirty="0" err="1"/>
              <a:t>datasete</a:t>
            </a:r>
            <a:r>
              <a:rPr lang="sk-SK" dirty="0"/>
              <a:t> futbalistov. Išlo o to ako rýchlo a presne sa dokáže algoritmus natrénovať.</a:t>
            </a:r>
          </a:p>
          <a:p>
            <a:endParaRPr lang="sk-SK" dirty="0"/>
          </a:p>
          <a:p>
            <a:endParaRPr lang="sk-SK" dirty="0"/>
          </a:p>
          <a:p>
            <a:endParaRPr lang="sk-SK" dirty="0"/>
          </a:p>
          <a:p>
            <a:endParaRPr lang="sk-SK" dirty="0"/>
          </a:p>
          <a:p>
            <a:endParaRPr lang="sk-SK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2926951"/>
              </p:ext>
            </p:extLst>
          </p:nvPr>
        </p:nvGraphicFramePr>
        <p:xfrm>
          <a:off x="856800" y="3459778"/>
          <a:ext cx="10060585" cy="1381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12117">
                  <a:extLst>
                    <a:ext uri="{9D8B030D-6E8A-4147-A177-3AD203B41FA5}">
                      <a16:colId xmlns:a16="http://schemas.microsoft.com/office/drawing/2014/main" val="683977940"/>
                    </a:ext>
                  </a:extLst>
                </a:gridCol>
                <a:gridCol w="2012117">
                  <a:extLst>
                    <a:ext uri="{9D8B030D-6E8A-4147-A177-3AD203B41FA5}">
                      <a16:colId xmlns:a16="http://schemas.microsoft.com/office/drawing/2014/main" val="3853947803"/>
                    </a:ext>
                  </a:extLst>
                </a:gridCol>
                <a:gridCol w="2012117">
                  <a:extLst>
                    <a:ext uri="{9D8B030D-6E8A-4147-A177-3AD203B41FA5}">
                      <a16:colId xmlns:a16="http://schemas.microsoft.com/office/drawing/2014/main" val="660274386"/>
                    </a:ext>
                  </a:extLst>
                </a:gridCol>
                <a:gridCol w="2012117">
                  <a:extLst>
                    <a:ext uri="{9D8B030D-6E8A-4147-A177-3AD203B41FA5}">
                      <a16:colId xmlns:a16="http://schemas.microsoft.com/office/drawing/2014/main" val="1350461875"/>
                    </a:ext>
                  </a:extLst>
                </a:gridCol>
                <a:gridCol w="2012117">
                  <a:extLst>
                    <a:ext uri="{9D8B030D-6E8A-4147-A177-3AD203B41FA5}">
                      <a16:colId xmlns:a16="http://schemas.microsoft.com/office/drawing/2014/main" val="15460752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sk-S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Čas 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počet iterácií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chyba na trénovacej sade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Chyba na testovacej sade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605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MultiBoost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285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231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0.000000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0.003554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259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k-SK" dirty="0"/>
                        <a:t>OpenCV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sk-S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7871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32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74800"/>
            <a:ext cx="3995161" cy="4673600"/>
          </a:xfrm>
        </p:spPr>
        <p:txBody>
          <a:bodyPr/>
          <a:lstStyle/>
          <a:p>
            <a:r>
              <a:rPr lang="sk-SK" dirty="0"/>
              <a:t>Vytvorenie testovacieho datasetu – futbalový zápas</a:t>
            </a:r>
          </a:p>
          <a:p>
            <a:endParaRPr lang="sk-SK" dirty="0"/>
          </a:p>
          <a:p>
            <a:endParaRPr lang="sk-S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472" y="1574799"/>
            <a:ext cx="6231467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837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452718"/>
            <a:ext cx="10776453" cy="583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591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Anotácia datasetu – rámčekovanie objektov</a:t>
            </a:r>
          </a:p>
          <a:p>
            <a:r>
              <a:rPr lang="sk-SK" dirty="0"/>
              <a:t>Anotácie - umožňujú tréning a testovanie deskriptorov a môžu slúžiť ako vstup pre trasovanie</a:t>
            </a:r>
          </a:p>
          <a:p>
            <a:r>
              <a:rPr lang="sk-SK" dirty="0"/>
              <a:t>Video – 3 FPS – testovanie trasovania</a:t>
            </a:r>
          </a:p>
          <a:p>
            <a:r>
              <a:rPr lang="sk-SK" dirty="0"/>
              <a:t>Umožňuje automatizáciu vysekávania z obrázkov</a:t>
            </a:r>
          </a:p>
          <a:p>
            <a:pPr marL="0" indent="0">
              <a:buNone/>
            </a:pPr>
            <a:endParaRPr lang="sk-SK" dirty="0"/>
          </a:p>
          <a:p>
            <a:endParaRPr lang="sk-SK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910" y="4227945"/>
            <a:ext cx="914400" cy="1524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509" y="4227945"/>
            <a:ext cx="914400" cy="1524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981" y="4227945"/>
            <a:ext cx="914400" cy="152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346" y="4227945"/>
            <a:ext cx="9144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06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Detekcia objektov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6614" y="2026286"/>
            <a:ext cx="5442342" cy="2412550"/>
          </a:xfrm>
        </p:spPr>
        <p:txBody>
          <a:bodyPr/>
          <a:lstStyle/>
          <a:p>
            <a:r>
              <a:rPr lang="sk-SK" dirty="0"/>
              <a:t>Snaha nájsť v statických obrázkoch ľubovoľné objekty</a:t>
            </a:r>
          </a:p>
          <a:p>
            <a:r>
              <a:rPr lang="sk-SK" dirty="0"/>
              <a:t>Potreba popisovať obraz tak aby čo najlepšie vyjadroval daný objekt</a:t>
            </a:r>
          </a:p>
          <a:p>
            <a:r>
              <a:rPr lang="sk-SK" dirty="0"/>
              <a:t>Gradient, Haar Wavelet, HoG...</a:t>
            </a:r>
          </a:p>
          <a:p>
            <a:endParaRPr lang="sk-S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69" y="1964011"/>
            <a:ext cx="4463103" cy="446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52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Algoritmus hľadania objektov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sk-SK" dirty="0"/>
              <a:t>Popísanie obrazu daným spôsobom – napríklad Haarove vlnky</a:t>
            </a:r>
          </a:p>
          <a:p>
            <a:pPr marL="457200" indent="-457200">
              <a:buFont typeface="+mj-lt"/>
              <a:buAutoNum type="arabicPeriod"/>
            </a:pPr>
            <a:r>
              <a:rPr lang="sk-SK" dirty="0"/>
              <a:t>Natrénovanie AdaBoost modelu</a:t>
            </a:r>
          </a:p>
          <a:p>
            <a:pPr marL="457200" indent="-457200">
              <a:buFont typeface="+mj-lt"/>
              <a:buAutoNum type="alphaLcParenR"/>
            </a:pPr>
            <a:r>
              <a:rPr lang="sk-SK" dirty="0"/>
              <a:t> Tréning slabých klasifikátorov – napríklad rozhodovacie stromy</a:t>
            </a:r>
          </a:p>
          <a:p>
            <a:pPr marL="457200" indent="-457200">
              <a:buFont typeface="+mj-lt"/>
              <a:buAutoNum type="alphaLcParenR"/>
            </a:pPr>
            <a:r>
              <a:rPr lang="sk-SK" dirty="0"/>
              <a:t>Priradenie váh slabým klasifikátorom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sk-SK" dirty="0"/>
              <a:t>Posúvanie detekčného okna po celom obrázku – rozhodne či v danom výseku je alebo nie je objekt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sk-SK" dirty="0"/>
              <a:t>Zlúčenie nájdených obdĺžnikov pri prekrývaní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242668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Haarové vlnky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883775" cy="4195481"/>
          </a:xfrm>
        </p:spPr>
        <p:txBody>
          <a:bodyPr/>
          <a:lstStyle/>
          <a:p>
            <a:r>
              <a:rPr lang="sk-SK" dirty="0"/>
              <a:t>Rôzne tvary</a:t>
            </a:r>
          </a:p>
          <a:p>
            <a:r>
              <a:rPr lang="sk-SK" dirty="0"/>
              <a:t>Aplikujeme ako masku – jednu časť pričítame a druhú odčítame (možné použiť násobiče)</a:t>
            </a:r>
          </a:p>
          <a:p>
            <a:r>
              <a:rPr lang="sk-SK" dirty="0"/>
              <a:t>Dokážu dobre reprezentovať napríklad tváre ľudí</a:t>
            </a:r>
          </a:p>
          <a:p>
            <a:r>
              <a:rPr lang="sk-SK" dirty="0"/>
              <a:t>Dva základné druhy – normálne a naklonené</a:t>
            </a:r>
          </a:p>
        </p:txBody>
      </p:sp>
      <p:sp>
        <p:nvSpPr>
          <p:cNvPr id="4" name="Rectangle 3"/>
          <p:cNvSpPr/>
          <p:nvPr/>
        </p:nvSpPr>
        <p:spPr>
          <a:xfrm>
            <a:off x="8221053" y="2052918"/>
            <a:ext cx="1828800" cy="9144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" name="Rectangle 7"/>
          <p:cNvSpPr/>
          <p:nvPr/>
        </p:nvSpPr>
        <p:spPr>
          <a:xfrm>
            <a:off x="8221053" y="2967317"/>
            <a:ext cx="18288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0" name="Rectangle 9"/>
          <p:cNvSpPr/>
          <p:nvPr/>
        </p:nvSpPr>
        <p:spPr>
          <a:xfrm>
            <a:off x="6189670" y="2040151"/>
            <a:ext cx="914400" cy="1828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2" name="Rectangle 11"/>
          <p:cNvSpPr/>
          <p:nvPr/>
        </p:nvSpPr>
        <p:spPr>
          <a:xfrm>
            <a:off x="7104070" y="2052917"/>
            <a:ext cx="914400" cy="18288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4" name="Rectangle 13"/>
          <p:cNvSpPr/>
          <p:nvPr/>
        </p:nvSpPr>
        <p:spPr>
          <a:xfrm rot="2700000">
            <a:off x="6246494" y="4594054"/>
            <a:ext cx="1828800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5" name="Rectangle 14"/>
          <p:cNvSpPr/>
          <p:nvPr/>
        </p:nvSpPr>
        <p:spPr>
          <a:xfrm rot="2700000">
            <a:off x="5631178" y="5210446"/>
            <a:ext cx="1828800" cy="9144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8" name="Rectangle 17"/>
          <p:cNvSpPr/>
          <p:nvPr/>
        </p:nvSpPr>
        <p:spPr>
          <a:xfrm rot="8100000">
            <a:off x="8275421" y="4594053"/>
            <a:ext cx="1828800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9" name="Rectangle 18"/>
          <p:cNvSpPr/>
          <p:nvPr/>
        </p:nvSpPr>
        <p:spPr>
          <a:xfrm rot="8100000">
            <a:off x="8890737" y="5210446"/>
            <a:ext cx="1828800" cy="9144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168903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AdaBoost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059" y="2008529"/>
            <a:ext cx="6184274" cy="2181731"/>
          </a:xfrm>
        </p:spPr>
        <p:txBody>
          <a:bodyPr/>
          <a:lstStyle/>
          <a:p>
            <a:r>
              <a:rPr lang="sk-SK" dirty="0"/>
              <a:t>Machine Learning meta algoritmus</a:t>
            </a:r>
          </a:p>
          <a:p>
            <a:r>
              <a:rPr lang="sk-SK" dirty="0"/>
              <a:t>Zoberie niekoľko slabých klasifikátorov a vylepší výsledok – vytvorí silný klasifikátor</a:t>
            </a:r>
          </a:p>
          <a:p>
            <a:r>
              <a:rPr lang="sk-SK" dirty="0"/>
              <a:t>Možné ho použiť na ľubovoľné účely</a:t>
            </a:r>
          </a:p>
          <a:p>
            <a:endParaRPr lang="sk-S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4141" y="2008529"/>
            <a:ext cx="53340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581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Non-maximum suppression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3930506" cy="4195481"/>
          </a:xfrm>
        </p:spPr>
        <p:txBody>
          <a:bodyPr/>
          <a:lstStyle/>
          <a:p>
            <a:r>
              <a:rPr lang="sk-SK" dirty="0"/>
              <a:t>Pri detekcií, každý nález býva častokrát viackrát, s malým posunom/škálou</a:t>
            </a:r>
          </a:p>
          <a:p>
            <a:r>
              <a:rPr lang="sk-SK" dirty="0"/>
              <a:t>Je potrebné ich zjednotiť – ktorý je najlepší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478" y="2781299"/>
            <a:ext cx="4905375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359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634</TotalTime>
  <Words>492</Words>
  <Application>Microsoft Office PowerPoint</Application>
  <PresentationFormat>Widescreen</PresentationFormat>
  <Paragraphs>86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Ion</vt:lpstr>
      <vt:lpstr>Inteligentná analýza obrazu</vt:lpstr>
      <vt:lpstr>Dataset</vt:lpstr>
      <vt:lpstr>PowerPoint Presentation</vt:lpstr>
      <vt:lpstr>Dataset</vt:lpstr>
      <vt:lpstr>Detekcia objektov</vt:lpstr>
      <vt:lpstr>Algoritmus hľadania objektov</vt:lpstr>
      <vt:lpstr>Haarové vlnky</vt:lpstr>
      <vt:lpstr>AdaBoost</vt:lpstr>
      <vt:lpstr>Non-maximum suppression</vt:lpstr>
      <vt:lpstr>Zlepšovanie výsledkov</vt:lpstr>
      <vt:lpstr>Experimentovanie s detekciou</vt:lpstr>
      <vt:lpstr>Ciele pri výbere algoritmu</vt:lpstr>
      <vt:lpstr>MultiBoost</vt:lpstr>
      <vt:lpstr>PowerPoint Presentation</vt:lpstr>
      <vt:lpstr>Experimenty</vt:lpstr>
      <vt:lpstr>Porovnanie s OpenCV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Inteligentná analýza obrazu</dc:title>
  <dc:creator>Pavol Kozák</dc:creator>
  <cp:lastModifiedBy>killerwife</cp:lastModifiedBy>
  <cp:revision>26</cp:revision>
  <dcterms:created xsi:type="dcterms:W3CDTF">2017-01-31T16:59:19Z</dcterms:created>
  <dcterms:modified xsi:type="dcterms:W3CDTF">2017-02-07T13:42:51Z</dcterms:modified>
</cp:coreProperties>
</file>

<file path=docProps/thumbnail.jpeg>
</file>